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98" r:id="rId2"/>
    <p:sldId id="266" r:id="rId3"/>
    <p:sldId id="311" r:id="rId4"/>
    <p:sldId id="312" r:id="rId5"/>
    <p:sldId id="313" r:id="rId6"/>
    <p:sldId id="315" r:id="rId7"/>
    <p:sldId id="316" r:id="rId8"/>
  </p:sldIdLst>
  <p:sldSz cx="10691813" cy="7559675"/>
  <p:notesSz cx="9866313" cy="67357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2" autoAdjust="0"/>
    <p:restoredTop sz="96387" autoAdjust="0"/>
  </p:normalViewPr>
  <p:slideViewPr>
    <p:cSldViewPr snapToGrid="0">
      <p:cViewPr varScale="1">
        <p:scale>
          <a:sx n="104" d="100"/>
          <a:sy n="104" d="100"/>
        </p:scale>
        <p:origin x="15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8" y="1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F91FB-3F40-4E7D-ADDA-06111B1804D6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25813" y="841375"/>
            <a:ext cx="32146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FAEA6-416B-4378-B823-157E2F9FE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74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8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5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06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2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5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65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24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78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93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51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4230B-43F1-4890-9176-72DA989EB20F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EB8AB-4B03-49C3-89B2-9A5544A45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05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85413"/>
              </p:ext>
            </p:extLst>
          </p:nvPr>
        </p:nvGraphicFramePr>
        <p:xfrm>
          <a:off x="333997" y="1467348"/>
          <a:ext cx="10047168" cy="5872816"/>
        </p:xfrm>
        <a:graphic>
          <a:graphicData uri="http://schemas.openxmlformats.org/drawingml/2006/table">
            <a:tbl>
              <a:tblPr/>
              <a:tblGrid>
                <a:gridCol w="1172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989">
                  <a:extLst>
                    <a:ext uri="{9D8B030D-6E8A-4147-A177-3AD203B41FA5}">
                      <a16:colId xmlns:a16="http://schemas.microsoft.com/office/drawing/2014/main" val="1022872961"/>
                    </a:ext>
                  </a:extLst>
                </a:gridCol>
                <a:gridCol w="1155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3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9385">
                  <a:extLst>
                    <a:ext uri="{9D8B030D-6E8A-4147-A177-3AD203B41FA5}">
                      <a16:colId xmlns:a16="http://schemas.microsoft.com/office/drawing/2014/main" val="1607844758"/>
                    </a:ext>
                  </a:extLst>
                </a:gridCol>
                <a:gridCol w="21115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822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修订履历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3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版本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变更内容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修订人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修订日期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29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A0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l" defTabSz="1057910" rtl="0" eaLnBrk="1" fontAlgn="ctr" latinLnBrk="0" hangingPunct="1"/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首版发行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刘康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2019/4/11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831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A1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1.</a:t>
                      </a:r>
                      <a:r>
                        <a:rPr lang="zh-CN" altLang="en-US" sz="14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发现存储环境不符合要求时，上报对象由班组安全员改为班组长；</a:t>
                      </a:r>
                    </a:p>
                    <a:p>
                      <a:pPr marL="0" marR="0" lvl="0" indent="0" algn="l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2.</a:t>
                      </a:r>
                      <a:r>
                        <a:rPr lang="zh-CN" altLang="en-US" sz="14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废旧物资、危险废弃物增加</a:t>
                      </a:r>
                      <a:r>
                        <a:rPr lang="en-US" altLang="zh-CN" sz="14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ERP</a:t>
                      </a:r>
                      <a:r>
                        <a:rPr lang="zh-CN" altLang="en-US" sz="14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的出入库管理。</a:t>
                      </a:r>
                      <a:endParaRPr lang="en-US" altLang="zh-CN" sz="14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郭洛庄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2019/9/4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3836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A2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l" defTabSz="105791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1.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取消温湿度记录工作描述（废旧物资、供方财产、危险废弃物无温湿存储要求）；</a:t>
                      </a:r>
                    </a:p>
                    <a:p>
                      <a:pPr marL="0" algn="l" defTabSz="105791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2.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增加人员进出库房的防静电防护要求（必须穿防静电鞋和防静电服）；</a:t>
                      </a:r>
                      <a:endParaRPr lang="en-US" altLang="zh-CN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algn="l" defTabSz="105791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3.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增加供方财产来料入库相关要求。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王立平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2021/8/19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829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A3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ERP</a:t>
                      </a:r>
                      <a:r>
                        <a:rPr lang="zh-CN" altLang="en-US" sz="14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软件更新为</a:t>
                      </a:r>
                      <a:r>
                        <a:rPr lang="en-US" altLang="zh-CN" sz="14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SAP</a:t>
                      </a:r>
                      <a:r>
                        <a:rPr lang="zh-CN" altLang="en-US" sz="14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，操作更新</a:t>
                      </a:r>
                      <a:endParaRPr lang="en-US" altLang="zh-CN" sz="14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王立平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2021/11/25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90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B0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l" defTabSz="1057910" rtl="0" eaLnBrk="1" fontAlgn="ctr" latinLnBrk="0" hangingPunct="1"/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版本更新；</a:t>
                      </a:r>
                      <a:endParaRPr lang="en-US" altLang="zh-CN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algn="l" defTabSz="105791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2.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部门名称更新（改为“经营计划部”）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algn="l" defTabSz="1057910" rtl="0" eaLnBrk="1" fontAlgn="ctr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3.</a:t>
                      </a:r>
                      <a:r>
                        <a:rPr lang="zh-CN" altLang="en-US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删除存储区域编号“</a:t>
                      </a:r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L72</a:t>
                      </a:r>
                      <a:r>
                        <a:rPr lang="zh-CN" altLang="en-US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L38</a:t>
                      </a:r>
                      <a:r>
                        <a:rPr lang="zh-CN" altLang="en-US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王立平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579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2022/7/9</a:t>
                      </a:r>
                      <a:endParaRPr lang="zh-CN" alt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65392"/>
                  </a:ext>
                </a:extLst>
              </a:tr>
              <a:tr h="23204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文件发放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8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发放部门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发放班组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发放份数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829">
                <a:tc>
                  <a:txBody>
                    <a:bodyPr/>
                    <a:lstStyle/>
                    <a:p>
                      <a:pPr marL="0" algn="ctr" defTabSz="1057910" rtl="0" eaLnBrk="1" fontAlgn="ctr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经营计划部</a:t>
                      </a:r>
                      <a:r>
                        <a:rPr lang="en-US" altLang="zh-CN" sz="1400" b="0" i="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en-US" sz="1400" b="0" i="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物流部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一期单体材料班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1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经营计划部</a:t>
                      </a:r>
                      <a:r>
                        <a:rPr lang="en-US" altLang="zh-CN" sz="1400" b="0" i="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en-US" sz="1400" b="0" i="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物流部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二期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单体材料班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673774"/>
                  </a:ext>
                </a:extLst>
              </a:tr>
              <a:tr h="320190">
                <a:tc gridSpan="9"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文件签审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190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编 写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  Prepared 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王立平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校 对  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Corrected  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马俊乐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463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标 检 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Standardized 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400" b="0" i="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郭鑫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审 核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Audited  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赵清源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0190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会 签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Countersigned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蒲晶玉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批 准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Approved  by</a:t>
                      </a: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尤广</a:t>
                      </a:r>
                      <a:endParaRPr lang="zh-CN" alt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164">
                <a:tc gridSpan="3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zh-CN" altLang="en-US" sz="1400" b="1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67944" marR="167944" marT="0" marB="0" anchor="b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zh-CN" altLang="en-US" sz="1400" b="1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4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54633" y="50587"/>
            <a:ext cx="7605901" cy="635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废旧物资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、供方财产、危险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废弃物入库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作业指导书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Guidance Letter for the Release of Used and End-of-life </a:t>
            </a:r>
            <a:r>
              <a:rPr lang="en-US" altLang="zh-CN" sz="1600" b="1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Materials,Supplier's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Property,and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Dangerous Wastes from Storage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07591" y="852598"/>
            <a:ext cx="4010912" cy="25334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/>
            <a:r>
              <a:rPr lang="zh-CN" altLang="en-US" sz="14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文件编号：</a:t>
            </a:r>
            <a:r>
              <a:rPr lang="en-US" altLang="zh-CN" sz="14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LY-DMK-WLSOP049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8237956" y="144053"/>
            <a:ext cx="2252557" cy="6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326" tIns="64663" rIns="129326" bIns="64663" numCol="1" anchor="ctr" anchorCtr="0" compatLnSpc="1">
            <a:spAutoFit/>
          </a:bodyPr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普通商密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▲10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版本号：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B0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2446"/>
              </p:ext>
            </p:extLst>
          </p:nvPr>
        </p:nvGraphicFramePr>
        <p:xfrm>
          <a:off x="2437303" y="7048195"/>
          <a:ext cx="6099175" cy="474536"/>
        </p:xfrm>
        <a:graphic>
          <a:graphicData uri="http://schemas.openxmlformats.org/drawingml/2006/table">
            <a:tbl>
              <a:tblPr/>
              <a:tblGrid>
                <a:gridCol w="609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694">
                <a:tc>
                  <a:txBody>
                    <a:bodyPr/>
                    <a:lstStyle/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b="0" spc="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</a:t>
                      </a:r>
                      <a:r>
                        <a:rPr lang="zh-CN" sz="1400" spc="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航锂</a:t>
                      </a:r>
                      <a:r>
                        <a:rPr lang="zh-CN" sz="1400" spc="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电</a:t>
                      </a:r>
                      <a:r>
                        <a:rPr lang="zh-CN" altLang="en-US" sz="1400" spc="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（洛阳）</a:t>
                      </a:r>
                      <a:r>
                        <a:rPr lang="zh-CN" sz="1400" spc="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有限公司</a:t>
                      </a:r>
                      <a:endParaRPr lang="en-US" altLang="zh-CN" sz="1400" spc="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spc="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经营计划部</a:t>
                      </a:r>
                      <a:r>
                        <a:rPr lang="zh-CN" altLang="zh-CN" sz="1400" spc="4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zh-CN" altLang="en-US" sz="1400" b="0" spc="400" dirty="0" smtClean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物流部</a:t>
                      </a:r>
                      <a:endParaRPr lang="en-US" altLang="zh-CN" sz="1400" b="0" kern="1200" spc="4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67944" marR="1679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00590"/>
              </p:ext>
            </p:extLst>
          </p:nvPr>
        </p:nvGraphicFramePr>
        <p:xfrm>
          <a:off x="355567" y="1168305"/>
          <a:ext cx="10025598" cy="292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933">
                  <a:extLst>
                    <a:ext uri="{9D8B030D-6E8A-4147-A177-3AD203B41FA5}">
                      <a16:colId xmlns:a16="http://schemas.microsoft.com/office/drawing/2014/main" val="329416680"/>
                    </a:ext>
                  </a:extLst>
                </a:gridCol>
                <a:gridCol w="1670933">
                  <a:extLst>
                    <a:ext uri="{9D8B030D-6E8A-4147-A177-3AD203B41FA5}">
                      <a16:colId xmlns:a16="http://schemas.microsoft.com/office/drawing/2014/main" val="3620498615"/>
                    </a:ext>
                  </a:extLst>
                </a:gridCol>
                <a:gridCol w="1670933">
                  <a:extLst>
                    <a:ext uri="{9D8B030D-6E8A-4147-A177-3AD203B41FA5}">
                      <a16:colId xmlns:a16="http://schemas.microsoft.com/office/drawing/2014/main" val="1698606128"/>
                    </a:ext>
                  </a:extLst>
                </a:gridCol>
                <a:gridCol w="1670933">
                  <a:extLst>
                    <a:ext uri="{9D8B030D-6E8A-4147-A177-3AD203B41FA5}">
                      <a16:colId xmlns:a16="http://schemas.microsoft.com/office/drawing/2014/main" val="3968824789"/>
                    </a:ext>
                  </a:extLst>
                </a:gridCol>
                <a:gridCol w="1670933">
                  <a:extLst>
                    <a:ext uri="{9D8B030D-6E8A-4147-A177-3AD203B41FA5}">
                      <a16:colId xmlns:a16="http://schemas.microsoft.com/office/drawing/2014/main" val="1121461549"/>
                    </a:ext>
                  </a:extLst>
                </a:gridCol>
                <a:gridCol w="1670933">
                  <a:extLst>
                    <a:ext uri="{9D8B030D-6E8A-4147-A177-3AD203B41FA5}">
                      <a16:colId xmlns:a16="http://schemas.microsoft.com/office/drawing/2014/main" val="1805215812"/>
                    </a:ext>
                  </a:extLst>
                </a:gridCol>
              </a:tblGrid>
              <a:tr h="2757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生效日期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004" marR="79004" marT="39502" marB="395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57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2022-7-18</a:t>
                      </a:r>
                      <a:endParaRPr lang="zh-CN" altLang="en-US" sz="1400" b="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004" marR="79004" marT="39502" marB="395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有效期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004" marR="79004" marT="39502" marB="395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57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至下次变更之前</a:t>
                      </a:r>
                    </a:p>
                  </a:txBody>
                  <a:tcPr marL="79004" marR="79004" marT="39502" marB="395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579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页 码 </a:t>
                      </a:r>
                      <a:endParaRPr lang="en-US" altLang="zh-CN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004" marR="79004" marT="39502" marB="395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页，共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页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004" marR="79004" marT="39502" marB="395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06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33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709093"/>
              </p:ext>
            </p:extLst>
          </p:nvPr>
        </p:nvGraphicFramePr>
        <p:xfrm>
          <a:off x="139426" y="788965"/>
          <a:ext cx="10392967" cy="63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466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2376475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  <a:gridCol w="2649875">
                  <a:extLst>
                    <a:ext uri="{9D8B030D-6E8A-4147-A177-3AD203B41FA5}">
                      <a16:colId xmlns:a16="http://schemas.microsoft.com/office/drawing/2014/main" val="740795946"/>
                    </a:ext>
                  </a:extLst>
                </a:gridCol>
                <a:gridCol w="1524728">
                  <a:extLst>
                    <a:ext uri="{9D8B030D-6E8A-4147-A177-3AD203B41FA5}">
                      <a16:colId xmlns:a16="http://schemas.microsoft.com/office/drawing/2014/main" val="2542507833"/>
                    </a:ext>
                  </a:extLst>
                </a:gridCol>
                <a:gridCol w="1818423">
                  <a:extLst>
                    <a:ext uri="{9D8B030D-6E8A-4147-A177-3AD203B41FA5}">
                      <a16:colId xmlns:a16="http://schemas.microsoft.com/office/drawing/2014/main" val="3545073424"/>
                    </a:ext>
                  </a:extLst>
                </a:gridCol>
              </a:tblGrid>
              <a:tr h="2895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Warehouse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作业内容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Content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文件编号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NO.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版本号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Rev.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Page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  <a:tr h="3435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LY-DMK-WLSOP049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2/7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66671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89379"/>
              </p:ext>
            </p:extLst>
          </p:nvPr>
        </p:nvGraphicFramePr>
        <p:xfrm>
          <a:off x="132751" y="1484041"/>
          <a:ext cx="10399642" cy="60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121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9395521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</a:tblGrid>
              <a:tr h="609323"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作业流程图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11155" y="2139833"/>
            <a:ext cx="363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废旧物资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供方财产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危险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废弃物入库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1-1.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废旧物资入库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223465" y="1613354"/>
            <a:ext cx="6885316" cy="400934"/>
            <a:chOff x="1500555" y="1576194"/>
            <a:chExt cx="5929797" cy="400934"/>
          </a:xfrm>
        </p:grpSpPr>
        <p:sp>
          <p:nvSpPr>
            <p:cNvPr id="76" name="圆角矩形 75"/>
            <p:cNvSpPr/>
            <p:nvPr/>
          </p:nvSpPr>
          <p:spPr>
            <a:xfrm>
              <a:off x="1500555" y="1576194"/>
              <a:ext cx="2462245" cy="3884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废旧物资</a:t>
              </a: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供方财产</a:t>
              </a: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</a:t>
              </a:r>
              <a:r>
                <a:rPr lang="zh-CN" altLang="en-US" sz="12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废弃物入库</a:t>
              </a:r>
              <a:endPara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6593784" y="1584052"/>
              <a:ext cx="836568" cy="39307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账面处理</a:t>
              </a:r>
            </a:p>
          </p:txBody>
        </p:sp>
        <p:cxnSp>
          <p:nvCxnSpPr>
            <p:cNvPr id="81" name="直接箭头连接符 80"/>
            <p:cNvCxnSpPr>
              <a:stCxn id="86" idx="3"/>
            </p:cNvCxnSpPr>
            <p:nvPr/>
          </p:nvCxnSpPr>
          <p:spPr>
            <a:xfrm>
              <a:off x="5043558" y="1780590"/>
              <a:ext cx="239702" cy="181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>
              <a:off x="6259631" y="1792066"/>
              <a:ext cx="312126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3958305" y="1784344"/>
              <a:ext cx="290680" cy="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圆角矩形 85"/>
            <p:cNvSpPr/>
            <p:nvPr/>
          </p:nvSpPr>
          <p:spPr>
            <a:xfrm>
              <a:off x="4274336" y="1584052"/>
              <a:ext cx="769222" cy="3930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200" baseline="30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分拣整理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27C3E9CE-DDCD-4A16-AD64-2D36A8C35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4511533"/>
              </p:ext>
            </p:extLst>
          </p:nvPr>
        </p:nvGraphicFramePr>
        <p:xfrm>
          <a:off x="132751" y="6136293"/>
          <a:ext cx="10399642" cy="1111153"/>
        </p:xfrm>
        <a:graphic>
          <a:graphicData uri="http://schemas.openxmlformats.org/drawingml/2006/table">
            <a:tbl>
              <a:tblPr/>
              <a:tblGrid>
                <a:gridCol w="502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758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重要管控点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设备、仪器、工装、夹具、系统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废旧物资分类清晰、不同类不得混放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97998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39426" y="-9778"/>
            <a:ext cx="10297665" cy="4758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废旧物资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、供方财产、危险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废弃物入库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作业指导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书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Guidance Letter for the Release of Used and End-of-life </a:t>
            </a:r>
            <a:endParaRPr lang="en-US" altLang="zh-CN" sz="1600" b="1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err="1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Materials,Supplier's</a:t>
            </a:r>
            <a:r>
              <a:rPr lang="en-US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Property,and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Dangerous Wastes from Storage 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11154" y="2832632"/>
            <a:ext cx="4865391" cy="31749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5" y="2799557"/>
            <a:ext cx="4912190" cy="330995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809673" y="3705618"/>
            <a:ext cx="38899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废旧物资按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材质分类进行打包、无其他物料掺杂；打包牢固，符合入库转运要求。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632140" y="1616363"/>
            <a:ext cx="1117272" cy="38542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aseline="30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称重、交接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439256" y="14296"/>
            <a:ext cx="2252557" cy="6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326" tIns="64663" rIns="129326" bIns="64663" numCol="1" anchor="ctr" anchorCtr="0" compatLnSpc="1">
            <a:spAutoFit/>
          </a:bodyPr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普通商密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▲10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版本号：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B0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996220"/>
              </p:ext>
            </p:extLst>
          </p:nvPr>
        </p:nvGraphicFramePr>
        <p:xfrm>
          <a:off x="139426" y="788965"/>
          <a:ext cx="10392967" cy="63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466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2376475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  <a:gridCol w="2649875">
                  <a:extLst>
                    <a:ext uri="{9D8B030D-6E8A-4147-A177-3AD203B41FA5}">
                      <a16:colId xmlns:a16="http://schemas.microsoft.com/office/drawing/2014/main" val="740795946"/>
                    </a:ext>
                  </a:extLst>
                </a:gridCol>
                <a:gridCol w="1524728">
                  <a:extLst>
                    <a:ext uri="{9D8B030D-6E8A-4147-A177-3AD203B41FA5}">
                      <a16:colId xmlns:a16="http://schemas.microsoft.com/office/drawing/2014/main" val="2542507833"/>
                    </a:ext>
                  </a:extLst>
                </a:gridCol>
                <a:gridCol w="1818423">
                  <a:extLst>
                    <a:ext uri="{9D8B030D-6E8A-4147-A177-3AD203B41FA5}">
                      <a16:colId xmlns:a16="http://schemas.microsoft.com/office/drawing/2014/main" val="3545073424"/>
                    </a:ext>
                  </a:extLst>
                </a:gridCol>
              </a:tblGrid>
              <a:tr h="2895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Warehouse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作业内容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Content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文件编号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NO.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版本号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Rev.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Page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  <a:tr h="343500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LY-DMK-WLSOP049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3/7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66671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89379"/>
              </p:ext>
            </p:extLst>
          </p:nvPr>
        </p:nvGraphicFramePr>
        <p:xfrm>
          <a:off x="132751" y="1484041"/>
          <a:ext cx="10399642" cy="60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121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9395521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</a:tblGrid>
              <a:tr h="609323"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作业流程图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09555" y="2179382"/>
            <a:ext cx="363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废旧物资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供方财产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危险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废弃物入库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1-2.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供方财产入库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223465" y="1613354"/>
            <a:ext cx="6885316" cy="400934"/>
            <a:chOff x="1500555" y="1576194"/>
            <a:chExt cx="5929797" cy="400934"/>
          </a:xfrm>
        </p:grpSpPr>
        <p:sp>
          <p:nvSpPr>
            <p:cNvPr id="76" name="圆角矩形 75"/>
            <p:cNvSpPr/>
            <p:nvPr/>
          </p:nvSpPr>
          <p:spPr>
            <a:xfrm>
              <a:off x="1500555" y="1576194"/>
              <a:ext cx="2462245" cy="3884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废旧物资</a:t>
              </a: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供方财产</a:t>
              </a: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</a:t>
              </a:r>
              <a:r>
                <a:rPr lang="zh-CN" altLang="en-US" sz="12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废弃物入库</a:t>
              </a:r>
              <a:endPara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6593784" y="1584052"/>
              <a:ext cx="836568" cy="39307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账面处理</a:t>
              </a:r>
            </a:p>
          </p:txBody>
        </p:sp>
        <p:cxnSp>
          <p:nvCxnSpPr>
            <p:cNvPr id="81" name="直接箭头连接符 80"/>
            <p:cNvCxnSpPr>
              <a:stCxn id="86" idx="3"/>
            </p:cNvCxnSpPr>
            <p:nvPr/>
          </p:nvCxnSpPr>
          <p:spPr>
            <a:xfrm>
              <a:off x="5043558" y="1780590"/>
              <a:ext cx="239702" cy="181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>
              <a:off x="6259631" y="1792066"/>
              <a:ext cx="312126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3958305" y="1784344"/>
              <a:ext cx="290680" cy="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圆角矩形 85"/>
            <p:cNvSpPr/>
            <p:nvPr/>
          </p:nvSpPr>
          <p:spPr>
            <a:xfrm>
              <a:off x="4274336" y="1584052"/>
              <a:ext cx="769222" cy="3930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200" baseline="30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分拣整理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27C3E9CE-DDCD-4A16-AD64-2D36A8C35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7344757"/>
              </p:ext>
            </p:extLst>
          </p:nvPr>
        </p:nvGraphicFramePr>
        <p:xfrm>
          <a:off x="132751" y="6136293"/>
          <a:ext cx="10399642" cy="1111153"/>
        </p:xfrm>
        <a:graphic>
          <a:graphicData uri="http://schemas.openxmlformats.org/drawingml/2006/table">
            <a:tbl>
              <a:tblPr/>
              <a:tblGrid>
                <a:gridCol w="502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758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重要管控点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设备、仪器、工装、夹具、系统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供方财产配套部件完整、不同供应商区分打包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97998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矩形 49"/>
          <p:cNvSpPr/>
          <p:nvPr/>
        </p:nvSpPr>
        <p:spPr>
          <a:xfrm>
            <a:off x="708136" y="2840555"/>
            <a:ext cx="4247171" cy="33105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615709" y="3705618"/>
            <a:ext cx="4470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库管员接收由配送班组退回的供方财产，要求根据不同供应商区分打包，托盘堆垛高度、物料无破损、配套部件完整（如：电解液空桶需有小盖子）、标识准确、无其他物料掺杂。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632140" y="1616363"/>
            <a:ext cx="1117272" cy="38542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aseline="30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称重、交接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4" y="2788552"/>
            <a:ext cx="4441137" cy="3347741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39426" y="-9778"/>
            <a:ext cx="10297665" cy="4758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废旧物资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、供方财产、危险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废弃物入库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作业指导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书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Guidance Letter for the Release of Used and End-of-life </a:t>
            </a:r>
            <a:endParaRPr lang="en-US" altLang="zh-CN" sz="1600" b="1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err="1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Materials,Supplier's</a:t>
            </a:r>
            <a:r>
              <a:rPr lang="en-US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Property,and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Dangerous Wastes from Storage 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8237956" y="144053"/>
            <a:ext cx="2252557" cy="6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326" tIns="64663" rIns="129326" bIns="64663" numCol="1" anchor="ctr" anchorCtr="0" compatLnSpc="1">
            <a:spAutoFit/>
          </a:bodyPr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普通商密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▲10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版本号：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B0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3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168022"/>
              </p:ext>
            </p:extLst>
          </p:nvPr>
        </p:nvGraphicFramePr>
        <p:xfrm>
          <a:off x="139426" y="788965"/>
          <a:ext cx="10392967" cy="63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466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2376475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  <a:gridCol w="2649875">
                  <a:extLst>
                    <a:ext uri="{9D8B030D-6E8A-4147-A177-3AD203B41FA5}">
                      <a16:colId xmlns:a16="http://schemas.microsoft.com/office/drawing/2014/main" val="740795946"/>
                    </a:ext>
                  </a:extLst>
                </a:gridCol>
                <a:gridCol w="1524728">
                  <a:extLst>
                    <a:ext uri="{9D8B030D-6E8A-4147-A177-3AD203B41FA5}">
                      <a16:colId xmlns:a16="http://schemas.microsoft.com/office/drawing/2014/main" val="2542507833"/>
                    </a:ext>
                  </a:extLst>
                </a:gridCol>
                <a:gridCol w="1818423">
                  <a:extLst>
                    <a:ext uri="{9D8B030D-6E8A-4147-A177-3AD203B41FA5}">
                      <a16:colId xmlns:a16="http://schemas.microsoft.com/office/drawing/2014/main" val="3545073424"/>
                    </a:ext>
                  </a:extLst>
                </a:gridCol>
              </a:tblGrid>
              <a:tr h="2895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Warehouse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作业内容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Content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文件编号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NO.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版本号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Rev.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Page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  <a:tr h="343500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LY-DMK-WLSOP049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4/7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66671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89379"/>
              </p:ext>
            </p:extLst>
          </p:nvPr>
        </p:nvGraphicFramePr>
        <p:xfrm>
          <a:off x="132751" y="1484041"/>
          <a:ext cx="10399642" cy="60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121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9395521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</a:tblGrid>
              <a:tr h="609323"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作业流程图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11155" y="2209153"/>
            <a:ext cx="363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废旧物资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供方财产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危险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废弃物入库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1-3.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危险废弃物入库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223465" y="1613354"/>
            <a:ext cx="6885316" cy="400934"/>
            <a:chOff x="1500555" y="1576194"/>
            <a:chExt cx="5929797" cy="400934"/>
          </a:xfrm>
        </p:grpSpPr>
        <p:sp>
          <p:nvSpPr>
            <p:cNvPr id="76" name="圆角矩形 75"/>
            <p:cNvSpPr/>
            <p:nvPr/>
          </p:nvSpPr>
          <p:spPr>
            <a:xfrm>
              <a:off x="1500555" y="1576194"/>
              <a:ext cx="2462245" cy="38843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废旧物资</a:t>
              </a: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供方财产</a:t>
              </a: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</a:t>
              </a:r>
              <a:r>
                <a:rPr lang="zh-CN" altLang="en-US" sz="12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废弃物入库</a:t>
              </a:r>
              <a:endPara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6593784" y="1584052"/>
              <a:ext cx="836568" cy="39307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账面处理</a:t>
              </a:r>
            </a:p>
          </p:txBody>
        </p:sp>
        <p:cxnSp>
          <p:nvCxnSpPr>
            <p:cNvPr id="81" name="直接箭头连接符 80"/>
            <p:cNvCxnSpPr>
              <a:stCxn id="86" idx="3"/>
            </p:cNvCxnSpPr>
            <p:nvPr/>
          </p:nvCxnSpPr>
          <p:spPr>
            <a:xfrm>
              <a:off x="5043558" y="1780590"/>
              <a:ext cx="239702" cy="181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>
              <a:off x="6259631" y="1792066"/>
              <a:ext cx="312126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3958305" y="1784344"/>
              <a:ext cx="290680" cy="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圆角矩形 85"/>
            <p:cNvSpPr/>
            <p:nvPr/>
          </p:nvSpPr>
          <p:spPr>
            <a:xfrm>
              <a:off x="4274336" y="1584052"/>
              <a:ext cx="769222" cy="3930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200" baseline="30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分拣整理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27C3E9CE-DDCD-4A16-AD64-2D36A8C35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2220693"/>
              </p:ext>
            </p:extLst>
          </p:nvPr>
        </p:nvGraphicFramePr>
        <p:xfrm>
          <a:off x="139426" y="5956519"/>
          <a:ext cx="10399642" cy="1386390"/>
        </p:xfrm>
        <a:graphic>
          <a:graphicData uri="http://schemas.openxmlformats.org/drawingml/2006/table">
            <a:tbl>
              <a:tblPr/>
              <a:tblGrid>
                <a:gridCol w="502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201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重要管控点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设备、仪器、工装、夹具、系统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50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危险废弃物分类、标识清晰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97998"/>
                  </a:ext>
                </a:extLst>
              </a:tr>
              <a:tr h="277450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液体类废弃物在库存储，必须用防渗漏塑料袋严密包裹防止泄露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89"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 须穿防砸鞋谨防砸伤；② 防护用品佩戴齐全，避免危险废弃物直接接触到皮肤，如果接触立即用大量流动的清水清洗</a:t>
                      </a: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矩形 49"/>
          <p:cNvSpPr/>
          <p:nvPr/>
        </p:nvSpPr>
        <p:spPr>
          <a:xfrm>
            <a:off x="563418" y="2899836"/>
            <a:ext cx="4627366" cy="27950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615709" y="2725618"/>
            <a:ext cx="44704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做法方法：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危险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废弃物类别不同，需分类打包，包装符合盛装要求（如：液体无渗漏、泄露），危险废弃物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标识信息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填写完整，码垛牢固，入库后按类别分类分区存放；具体入库打包要求如下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托盘采用一次性木托盘，托盘要求无破损，四面可叉取；</a:t>
            </a: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、不同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种类包装不能混装到一个托盘上，包装整齐堆码到托盘上，包装堆码层数不能超过包装箱最大要求层数，无要求时，整垛高度不超过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1.5m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、包装好危险废弃物放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托盘时不能超出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托盘，堆垛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后需用缠绕膜进行固定。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632140" y="1616363"/>
            <a:ext cx="1117272" cy="38542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aseline="30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称重、交接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8" y="2915346"/>
            <a:ext cx="4608575" cy="2782078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39426" y="-9778"/>
            <a:ext cx="10297665" cy="4758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废旧物资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、供方财产、危险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废弃物入库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作业指导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书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Guidance Letter for the Release of Used and End-of-life </a:t>
            </a:r>
            <a:endParaRPr lang="en-US" altLang="zh-CN" sz="1600" b="1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err="1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Materials,Supplier's</a:t>
            </a:r>
            <a:r>
              <a:rPr lang="en-US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Property,and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Dangerous Wastes from Storage 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8237956" y="144053"/>
            <a:ext cx="2252557" cy="6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326" tIns="64663" rIns="129326" bIns="64663" numCol="1" anchor="ctr" anchorCtr="0" compatLnSpc="1">
            <a:spAutoFit/>
          </a:bodyPr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普通商密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▲10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版本号：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B0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0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778502"/>
              </p:ext>
            </p:extLst>
          </p:nvPr>
        </p:nvGraphicFramePr>
        <p:xfrm>
          <a:off x="139426" y="788965"/>
          <a:ext cx="10392967" cy="63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466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2376475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  <a:gridCol w="2649875">
                  <a:extLst>
                    <a:ext uri="{9D8B030D-6E8A-4147-A177-3AD203B41FA5}">
                      <a16:colId xmlns:a16="http://schemas.microsoft.com/office/drawing/2014/main" val="740795946"/>
                    </a:ext>
                  </a:extLst>
                </a:gridCol>
                <a:gridCol w="1524728">
                  <a:extLst>
                    <a:ext uri="{9D8B030D-6E8A-4147-A177-3AD203B41FA5}">
                      <a16:colId xmlns:a16="http://schemas.microsoft.com/office/drawing/2014/main" val="2542507833"/>
                    </a:ext>
                  </a:extLst>
                </a:gridCol>
                <a:gridCol w="1818423">
                  <a:extLst>
                    <a:ext uri="{9D8B030D-6E8A-4147-A177-3AD203B41FA5}">
                      <a16:colId xmlns:a16="http://schemas.microsoft.com/office/drawing/2014/main" val="3545073424"/>
                    </a:ext>
                  </a:extLst>
                </a:gridCol>
              </a:tblGrid>
              <a:tr h="2895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Warehouse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作业内容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Content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文件编号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NO.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版本号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Rev.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Page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  <a:tr h="343500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LY-DMK-WLSOP049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5/7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66671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89379"/>
              </p:ext>
            </p:extLst>
          </p:nvPr>
        </p:nvGraphicFramePr>
        <p:xfrm>
          <a:off x="132751" y="1484041"/>
          <a:ext cx="10399642" cy="60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121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9395521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</a:tblGrid>
              <a:tr h="609323"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作业流程图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51631" y="2209153"/>
            <a:ext cx="363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供方财产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废旧物资分拣整理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2-1.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方财产整理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223465" y="1613354"/>
            <a:ext cx="6885316" cy="400934"/>
            <a:chOff x="1500555" y="1576194"/>
            <a:chExt cx="5929797" cy="400934"/>
          </a:xfrm>
        </p:grpSpPr>
        <p:sp>
          <p:nvSpPr>
            <p:cNvPr id="76" name="圆角矩形 75"/>
            <p:cNvSpPr/>
            <p:nvPr/>
          </p:nvSpPr>
          <p:spPr>
            <a:xfrm>
              <a:off x="1500555" y="1576194"/>
              <a:ext cx="2462245" cy="3884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废旧物资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供方财产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废弃物入库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6593784" y="1584052"/>
              <a:ext cx="836568" cy="39307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账面处理</a:t>
              </a:r>
            </a:p>
          </p:txBody>
        </p:sp>
        <p:cxnSp>
          <p:nvCxnSpPr>
            <p:cNvPr id="81" name="直接箭头连接符 80"/>
            <p:cNvCxnSpPr>
              <a:stCxn id="86" idx="3"/>
            </p:cNvCxnSpPr>
            <p:nvPr/>
          </p:nvCxnSpPr>
          <p:spPr>
            <a:xfrm>
              <a:off x="5043558" y="1780590"/>
              <a:ext cx="239702" cy="181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>
              <a:off x="6259631" y="1792066"/>
              <a:ext cx="312126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3958305" y="1784344"/>
              <a:ext cx="290680" cy="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圆角矩形 85"/>
            <p:cNvSpPr/>
            <p:nvPr/>
          </p:nvSpPr>
          <p:spPr>
            <a:xfrm>
              <a:off x="4274336" y="1584052"/>
              <a:ext cx="769222" cy="39307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200" b="1" baseline="30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分拣整理</a:t>
              </a:r>
              <a:endPara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27C3E9CE-DDCD-4A16-AD64-2D36A8C35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9660309"/>
              </p:ext>
            </p:extLst>
          </p:nvPr>
        </p:nvGraphicFramePr>
        <p:xfrm>
          <a:off x="132751" y="6136293"/>
          <a:ext cx="10399642" cy="1111153"/>
        </p:xfrm>
        <a:graphic>
          <a:graphicData uri="http://schemas.openxmlformats.org/drawingml/2006/table">
            <a:tbl>
              <a:tblPr/>
              <a:tblGrid>
                <a:gridCol w="502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758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重要管控点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设备、仪器、工装、夹具、系统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97998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矩形 49"/>
          <p:cNvSpPr/>
          <p:nvPr/>
        </p:nvSpPr>
        <p:spPr>
          <a:xfrm>
            <a:off x="451631" y="3011379"/>
            <a:ext cx="3168073" cy="29183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5632140" y="1616363"/>
            <a:ext cx="1117272" cy="38542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aseline="30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称重、交接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92131" y="3026588"/>
            <a:ext cx="3168073" cy="29031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679263" y="3011380"/>
            <a:ext cx="165330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、按照不同供应商分拣整理；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、分拣后根据存储区域要求（高度、定置范围）堆码。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79322" y="2942979"/>
            <a:ext cx="165330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、对生产退库未完全区分类别的废旧物资进行分类。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92131" y="2627497"/>
            <a:ext cx="3634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2-2.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废旧物资整理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1" y="3026588"/>
            <a:ext cx="3168073" cy="14824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2" y="4524215"/>
            <a:ext cx="3168072" cy="14055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131" y="3049308"/>
            <a:ext cx="3168073" cy="2880435"/>
          </a:xfrm>
          <a:prstGeom prst="rect">
            <a:avLst/>
          </a:prstGeom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39426" y="-9778"/>
            <a:ext cx="10297665" cy="4758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废旧物资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、供方财产、危险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废弃物入库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作业指导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书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Guidance Letter for the Release of Used and End-of-life </a:t>
            </a:r>
            <a:endParaRPr lang="en-US" altLang="zh-CN" sz="1600" b="1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err="1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Materials,Supplier's</a:t>
            </a:r>
            <a:r>
              <a:rPr lang="en-US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Property,and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Dangerous Wastes from Storage 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237956" y="144053"/>
            <a:ext cx="2252557" cy="6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326" tIns="64663" rIns="129326" bIns="64663" numCol="1" anchor="ctr" anchorCtr="0" compatLnSpc="1">
            <a:spAutoFit/>
          </a:bodyPr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普通商密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▲10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版本号：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B0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3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252026"/>
              </p:ext>
            </p:extLst>
          </p:nvPr>
        </p:nvGraphicFramePr>
        <p:xfrm>
          <a:off x="139426" y="788965"/>
          <a:ext cx="10392967" cy="63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466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2376475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  <a:gridCol w="2649875">
                  <a:extLst>
                    <a:ext uri="{9D8B030D-6E8A-4147-A177-3AD203B41FA5}">
                      <a16:colId xmlns:a16="http://schemas.microsoft.com/office/drawing/2014/main" val="740795946"/>
                    </a:ext>
                  </a:extLst>
                </a:gridCol>
                <a:gridCol w="1524728">
                  <a:extLst>
                    <a:ext uri="{9D8B030D-6E8A-4147-A177-3AD203B41FA5}">
                      <a16:colId xmlns:a16="http://schemas.microsoft.com/office/drawing/2014/main" val="2542507833"/>
                    </a:ext>
                  </a:extLst>
                </a:gridCol>
                <a:gridCol w="1818423">
                  <a:extLst>
                    <a:ext uri="{9D8B030D-6E8A-4147-A177-3AD203B41FA5}">
                      <a16:colId xmlns:a16="http://schemas.microsoft.com/office/drawing/2014/main" val="3545073424"/>
                    </a:ext>
                  </a:extLst>
                </a:gridCol>
              </a:tblGrid>
              <a:tr h="2895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Warehouse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作业内容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Content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文件编号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NO.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版本号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Rev.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Page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  <a:tr h="343500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LY-DMK-WLSOP049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6/7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66671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89379"/>
              </p:ext>
            </p:extLst>
          </p:nvPr>
        </p:nvGraphicFramePr>
        <p:xfrm>
          <a:off x="132751" y="1484041"/>
          <a:ext cx="10399642" cy="60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121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9395521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</a:tblGrid>
              <a:tr h="609323"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作业流程图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51631" y="2209153"/>
            <a:ext cx="363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废旧物资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危险废弃物称重、交接</a:t>
            </a:r>
          </a:p>
          <a:p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3-1.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废旧物资称重、交接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223465" y="1613354"/>
            <a:ext cx="6885316" cy="400934"/>
            <a:chOff x="1500555" y="1576194"/>
            <a:chExt cx="5929797" cy="400934"/>
          </a:xfrm>
        </p:grpSpPr>
        <p:sp>
          <p:nvSpPr>
            <p:cNvPr id="76" name="圆角矩形 75"/>
            <p:cNvSpPr/>
            <p:nvPr/>
          </p:nvSpPr>
          <p:spPr>
            <a:xfrm>
              <a:off x="1500555" y="1576194"/>
              <a:ext cx="2462245" cy="3884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废旧物资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供方财产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废弃物入库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6593784" y="1584052"/>
              <a:ext cx="836568" cy="3930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账面处理</a:t>
              </a:r>
            </a:p>
          </p:txBody>
        </p:sp>
        <p:cxnSp>
          <p:nvCxnSpPr>
            <p:cNvPr id="81" name="直接箭头连接符 80"/>
            <p:cNvCxnSpPr>
              <a:stCxn id="86" idx="3"/>
            </p:cNvCxnSpPr>
            <p:nvPr/>
          </p:nvCxnSpPr>
          <p:spPr>
            <a:xfrm>
              <a:off x="5043558" y="1780590"/>
              <a:ext cx="239702" cy="181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>
              <a:off x="6259631" y="1792066"/>
              <a:ext cx="312126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3958305" y="1784344"/>
              <a:ext cx="290680" cy="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圆角矩形 85"/>
            <p:cNvSpPr/>
            <p:nvPr/>
          </p:nvSpPr>
          <p:spPr>
            <a:xfrm>
              <a:off x="4274336" y="1584052"/>
              <a:ext cx="769222" cy="3930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200" baseline="30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分拣整理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27C3E9CE-DDCD-4A16-AD64-2D36A8C35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8381009"/>
              </p:ext>
            </p:extLst>
          </p:nvPr>
        </p:nvGraphicFramePr>
        <p:xfrm>
          <a:off x="132751" y="6136293"/>
          <a:ext cx="10399642" cy="1111153"/>
        </p:xfrm>
        <a:graphic>
          <a:graphicData uri="http://schemas.openxmlformats.org/drawingml/2006/table">
            <a:tbl>
              <a:tblPr/>
              <a:tblGrid>
                <a:gridCol w="502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758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重要管控点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设备、仪器、工装、夹具、系统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称量器具在校检有效期内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叉车秤或其他称量器具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97998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物料分类清晰，不同类物料分类称重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矩形 49"/>
          <p:cNvSpPr/>
          <p:nvPr/>
        </p:nvSpPr>
        <p:spPr>
          <a:xfrm>
            <a:off x="266904" y="2971273"/>
            <a:ext cx="3168073" cy="27950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5632140" y="1616363"/>
            <a:ext cx="1117272" cy="3854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baseline="30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称重、交接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18166" y="2971273"/>
            <a:ext cx="3168073" cy="27950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539584" y="2765996"/>
            <a:ext cx="1653309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、库管员与回收商使用称量器具（称量器具需在交检合格期内）分别对不同类废旧物资分类称重，双方核对；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、库管员记录称重数据，登记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生产废料交接记录本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并与送交人员签字。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11729" y="2765996"/>
            <a:ext cx="192066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作业方法：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、库管员对各单位送交危险废弃物验收后，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使用称量器具（称量器具需在交检合格期内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）对危险废弃物称重；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、库管员记录称量数量登记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危险废物出入库登记台账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并在标识填写数量后与送交人员签字。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92131" y="2627497"/>
            <a:ext cx="3634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3-2.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危险废弃物称重、交接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5" y="2973309"/>
            <a:ext cx="3147190" cy="27929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72" y="2971273"/>
            <a:ext cx="3153667" cy="2795028"/>
          </a:xfrm>
          <a:prstGeom prst="rect">
            <a:avLst/>
          </a:prstGeom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39426" y="-9778"/>
            <a:ext cx="10297665" cy="4758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废旧物资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、供方财产、危险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废弃物入库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作业指导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书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Guidance Letter for the Release of Used and End-of-life </a:t>
            </a:r>
            <a:endParaRPr lang="en-US" altLang="zh-CN" sz="1600" b="1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err="1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Materials,Supplier's</a:t>
            </a:r>
            <a:r>
              <a:rPr lang="en-US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Property,and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Dangerous Wastes from Storage 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8237956" y="144053"/>
            <a:ext cx="2252557" cy="6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326" tIns="64663" rIns="129326" bIns="64663" numCol="1" anchor="ctr" anchorCtr="0" compatLnSpc="1">
            <a:spAutoFit/>
          </a:bodyPr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普通商密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▲10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版本号：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B0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3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157642"/>
              </p:ext>
            </p:extLst>
          </p:nvPr>
        </p:nvGraphicFramePr>
        <p:xfrm>
          <a:off x="139426" y="788965"/>
          <a:ext cx="10392967" cy="63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466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2376475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  <a:gridCol w="2649875">
                  <a:extLst>
                    <a:ext uri="{9D8B030D-6E8A-4147-A177-3AD203B41FA5}">
                      <a16:colId xmlns:a16="http://schemas.microsoft.com/office/drawing/2014/main" val="740795946"/>
                    </a:ext>
                  </a:extLst>
                </a:gridCol>
                <a:gridCol w="1524728">
                  <a:extLst>
                    <a:ext uri="{9D8B030D-6E8A-4147-A177-3AD203B41FA5}">
                      <a16:colId xmlns:a16="http://schemas.microsoft.com/office/drawing/2014/main" val="2542507833"/>
                    </a:ext>
                  </a:extLst>
                </a:gridCol>
                <a:gridCol w="1818423">
                  <a:extLst>
                    <a:ext uri="{9D8B030D-6E8A-4147-A177-3AD203B41FA5}">
                      <a16:colId xmlns:a16="http://schemas.microsoft.com/office/drawing/2014/main" val="3545073424"/>
                    </a:ext>
                  </a:extLst>
                </a:gridCol>
              </a:tblGrid>
              <a:tr h="2895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Warehouse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作业内容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Content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文件编号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NO.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版本号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Rev.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Page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  <a:tr h="343500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入</a:t>
                      </a:r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LY-DMK-WLSOP049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7/7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666712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89379"/>
              </p:ext>
            </p:extLst>
          </p:nvPr>
        </p:nvGraphicFramePr>
        <p:xfrm>
          <a:off x="132751" y="1484041"/>
          <a:ext cx="10399642" cy="60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121">
                  <a:extLst>
                    <a:ext uri="{9D8B030D-6E8A-4147-A177-3AD203B41FA5}">
                      <a16:colId xmlns:a16="http://schemas.microsoft.com/office/drawing/2014/main" val="1606320113"/>
                    </a:ext>
                  </a:extLst>
                </a:gridCol>
                <a:gridCol w="9395521">
                  <a:extLst>
                    <a:ext uri="{9D8B030D-6E8A-4147-A177-3AD203B41FA5}">
                      <a16:colId xmlns:a16="http://schemas.microsoft.com/office/drawing/2014/main" val="1745937347"/>
                    </a:ext>
                  </a:extLst>
                </a:gridCol>
              </a:tblGrid>
              <a:tr h="609323"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作业流程图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95339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79033" y="2393819"/>
            <a:ext cx="3634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交接签字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223465" y="1613354"/>
            <a:ext cx="6885316" cy="400934"/>
            <a:chOff x="1500555" y="1576194"/>
            <a:chExt cx="5929797" cy="400934"/>
          </a:xfrm>
        </p:grpSpPr>
        <p:sp>
          <p:nvSpPr>
            <p:cNvPr id="76" name="圆角矩形 75"/>
            <p:cNvSpPr/>
            <p:nvPr/>
          </p:nvSpPr>
          <p:spPr>
            <a:xfrm>
              <a:off x="1500555" y="1576194"/>
              <a:ext cx="2462245" cy="3884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2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废旧物资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供方财产</a:t>
              </a: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废弃物入库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6593784" y="1584052"/>
              <a:ext cx="836568" cy="39307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账面处理</a:t>
              </a:r>
            </a:p>
          </p:txBody>
        </p:sp>
        <p:cxnSp>
          <p:nvCxnSpPr>
            <p:cNvPr id="81" name="直接箭头连接符 80"/>
            <p:cNvCxnSpPr>
              <a:stCxn id="86" idx="3"/>
            </p:cNvCxnSpPr>
            <p:nvPr/>
          </p:nvCxnSpPr>
          <p:spPr>
            <a:xfrm>
              <a:off x="5043558" y="1780590"/>
              <a:ext cx="239702" cy="181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/>
            <p:cNvCxnSpPr/>
            <p:nvPr/>
          </p:nvCxnSpPr>
          <p:spPr>
            <a:xfrm>
              <a:off x="6259631" y="1792066"/>
              <a:ext cx="312126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3958305" y="1784344"/>
              <a:ext cx="290680" cy="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圆角矩形 85"/>
            <p:cNvSpPr/>
            <p:nvPr/>
          </p:nvSpPr>
          <p:spPr>
            <a:xfrm>
              <a:off x="4274336" y="1584052"/>
              <a:ext cx="769222" cy="3930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2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200" baseline="300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分拣整理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27C3E9CE-DDCD-4A16-AD64-2D36A8C35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3680129"/>
              </p:ext>
            </p:extLst>
          </p:nvPr>
        </p:nvGraphicFramePr>
        <p:xfrm>
          <a:off x="132751" y="6136293"/>
          <a:ext cx="10399642" cy="1111153"/>
        </p:xfrm>
        <a:graphic>
          <a:graphicData uri="http://schemas.openxmlformats.org/drawingml/2006/table">
            <a:tbl>
              <a:tblPr/>
              <a:tblGrid>
                <a:gridCol w="502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758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重要管控点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设备、仪器、工装、夹具、系统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7937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97998"/>
                  </a:ext>
                </a:extLst>
              </a:tr>
              <a:tr h="236391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圆角矩形 30"/>
          <p:cNvSpPr/>
          <p:nvPr/>
        </p:nvSpPr>
        <p:spPr>
          <a:xfrm>
            <a:off x="5632140" y="1616363"/>
            <a:ext cx="1117272" cy="3854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baseline="30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称重、交接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9033" y="5212963"/>
            <a:ext cx="405789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实物验收无误后，分别办理入库交接手续，分类称量，记录称量数据，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登记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生产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废料交接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记录本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送交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单位与库房双方签字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确认。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64240" y="5199782"/>
            <a:ext cx="461866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作业方法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各车间根据入库数量在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SAP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系统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制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单，库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管员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核对物料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号、物料描述、本次过账数量等重要信息，进行单据检查过账，登记过账单号在电子版台账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63155" y="2423457"/>
            <a:ext cx="3634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账面处理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5213" y="1902608"/>
            <a:ext cx="2385532" cy="405788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72" y="2758926"/>
            <a:ext cx="4298082" cy="230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39426" y="-9778"/>
            <a:ext cx="10297665" cy="4758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废旧物资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、供方财产、危险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废弃物入库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作业指导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书</a:t>
            </a:r>
            <a:endParaRPr lang="en-US" altLang="zh-CN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Guidance Letter for the Release of Used and End-of-life </a:t>
            </a:r>
            <a:endParaRPr lang="en-US" altLang="zh-CN" sz="1600" b="1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defTabSz="12934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err="1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Materials,Supplier's</a:t>
            </a:r>
            <a:r>
              <a:rPr lang="en-US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Property,and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Dangerous Wastes from Storage </a:t>
            </a:r>
            <a:r>
              <a:rPr lang="zh-CN" altLang="en-US" sz="1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16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8237956" y="144053"/>
            <a:ext cx="2252557" cy="6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326" tIns="64663" rIns="129326" bIns="64663" numCol="1" anchor="ctr" anchorCtr="0" compatLnSpc="1">
            <a:spAutoFit/>
          </a:bodyPr>
          <a:lstStyle>
            <a:lvl1pPr indent="3067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普通商密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▲10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33070" algn="ctr" defTabSz="1293495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版本号：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B0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907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4f0cf4-d793-4c4c-8d7a-22f8112d0be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4f0cf4-d793-4c4c-8d7a-22f8112d0be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4f0cf4-d793-4c4c-8d7a-22f8112d0be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4f0cf4-d793-4c4c-8d7a-22f8112d0be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4f0cf4-d793-4c4c-8d7a-22f8112d0be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04f0cf4-d793-4c4c-8d7a-22f8112d0be3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7887</TotalTime>
  <Words>1552</Words>
  <Application>Microsoft Office PowerPoint</Application>
  <PresentationFormat>自定义</PresentationFormat>
  <Paragraphs>260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等线</vt:lpstr>
      <vt:lpstr>等线 Light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WangXu王旭</dc:creator>
  <cp:lastModifiedBy>PuJingYu蒲晶玉</cp:lastModifiedBy>
  <cp:revision>766</cp:revision>
  <cp:lastPrinted>2021-03-19T05:19:47Z</cp:lastPrinted>
  <dcterms:created xsi:type="dcterms:W3CDTF">2020-01-03T01:56:46Z</dcterms:created>
  <dcterms:modified xsi:type="dcterms:W3CDTF">2022-07-13T03:42:59Z</dcterms:modified>
</cp:coreProperties>
</file>