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98" r:id="rId2"/>
    <p:sldId id="266" r:id="rId3"/>
    <p:sldId id="299" r:id="rId4"/>
    <p:sldId id="309" r:id="rId5"/>
    <p:sldId id="310" r:id="rId6"/>
  </p:sldIdLst>
  <p:sldSz cx="10691813" cy="7559675"/>
  <p:notesSz cx="9866313" cy="67357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2" autoAdjust="0"/>
    <p:restoredTop sz="96387" autoAdjust="0"/>
  </p:normalViewPr>
  <p:slideViewPr>
    <p:cSldViewPr snapToGrid="0">
      <p:cViewPr varScale="1">
        <p:scale>
          <a:sx n="104" d="100"/>
          <a:sy n="104" d="100"/>
        </p:scale>
        <p:origin x="15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91FB-3F40-4E7D-ADDA-06111B1804D6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25813" y="841375"/>
            <a:ext cx="32146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AEA6-416B-4378-B823-157E2F9FE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74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8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5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6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2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5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5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24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78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93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51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5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1776"/>
              </p:ext>
            </p:extLst>
          </p:nvPr>
        </p:nvGraphicFramePr>
        <p:xfrm>
          <a:off x="381791" y="1319221"/>
          <a:ext cx="10025595" cy="6192206"/>
        </p:xfrm>
        <a:graphic>
          <a:graphicData uri="http://schemas.openxmlformats.org/drawingml/2006/table">
            <a:tbl>
              <a:tblPr/>
              <a:tblGrid>
                <a:gridCol w="117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713">
                  <a:extLst>
                    <a:ext uri="{9D8B030D-6E8A-4147-A177-3AD203B41FA5}">
                      <a16:colId xmlns:a16="http://schemas.microsoft.com/office/drawing/2014/main" val="1951842249"/>
                    </a:ext>
                  </a:extLst>
                </a:gridCol>
                <a:gridCol w="1231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656">
                  <a:extLst>
                    <a:ext uri="{9D8B030D-6E8A-4147-A177-3AD203B41FA5}">
                      <a16:colId xmlns:a16="http://schemas.microsoft.com/office/drawing/2014/main" val="1607844758"/>
                    </a:ext>
                  </a:extLst>
                </a:gridCol>
                <a:gridCol w="21070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42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修订履历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版本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变更内容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修订人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修订日期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43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A0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首版发行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刘康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2019/4/11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008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A1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增加重要管控项目“危险废弃物分类、标识清晰”内容的要求“严格按照分类要求执行，规范填写标识内容”；</a:t>
                      </a:r>
                    </a:p>
                    <a:p>
                      <a:pPr marL="0" marR="0" lvl="0" indent="0" algn="l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en-US" alt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r>
                        <a:rPr lang="zh-CN" alt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增加重要管控项目“危险废弃物防渗漏防泄漏”内容和要求“生产废弃物必须用防渗漏塑料袋严密包裹防止泄露”。</a:t>
                      </a:r>
                      <a:endParaRPr lang="en-US" altLang="zh-CN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郭洛庄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2019/9/4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543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A2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ERP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软件更新为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SAP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，操作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更新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王立平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2021/8/19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543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B0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文件格式变更，修订</a:t>
                      </a:r>
                      <a:endParaRPr lang="en-US" altLang="zh-CN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王立平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2021/11/25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573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版本更新</a:t>
                      </a:r>
                      <a:endParaRPr lang="en-US" altLang="zh-CN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1057910" rtl="0" eaLnBrk="1" fontAlgn="ctr" latinLnBrk="0" hangingPunct="1"/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删除存储区域编号“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L72</a:t>
                      </a:r>
                      <a:r>
                        <a:rPr lang="zh-CN" alt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L38</a:t>
                      </a:r>
                      <a:r>
                        <a:rPr lang="zh-CN" alt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”；</a:t>
                      </a:r>
                      <a:endParaRPr lang="en-US" altLang="zh-CN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1057910" rtl="0" eaLnBrk="1" fontAlgn="ctr" latinLnBrk="0" hangingPunct="1"/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部门名称更新（改为“经营计划部”）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王立平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2022/7/9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65392"/>
                  </a:ext>
                </a:extLst>
              </a:tr>
              <a:tr h="24076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文件发放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54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发放部门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发放班组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发放份数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543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经营计划部</a:t>
                      </a:r>
                      <a:r>
                        <a:rPr lang="en-US" altLang="zh-CN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物流部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一期单体材料班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225">
                <a:tc gridSpan="9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文件签审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225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编 写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  Prepared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王立平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校 对 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Corrected 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马俊乐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216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标 检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Standardized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郭鑫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审 核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Audited 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赵清源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225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会 签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Countersigned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蒲晶玉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批 准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Approved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尤广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84132">
                <a:tc gridSpan="3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zh-CN" altLang="en-US" sz="1400" b="1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CN" sz="1400" b="0" spc="4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zh-CN" sz="1400" b="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zh-CN" altLang="zh-CN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航锂电</a:t>
                      </a:r>
                      <a:r>
                        <a:rPr lang="zh-CN" altLang="en-US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（洛阳）</a:t>
                      </a:r>
                      <a:r>
                        <a:rPr lang="zh-CN" altLang="zh-CN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有限公司</a:t>
                      </a:r>
                      <a:endParaRPr lang="en-US" altLang="zh-CN" sz="1400" spc="4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经营计划部</a:t>
                      </a:r>
                      <a:r>
                        <a:rPr lang="zh-CN" altLang="zh-CN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zh-CN" altLang="en-US" sz="1400" b="0" spc="400" dirty="0" smtClean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物流部</a:t>
                      </a:r>
                      <a:endParaRPr lang="en-US" altLang="zh-CN" sz="1400" b="0" kern="1200" spc="400" dirty="0" smtClean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zh-CN" altLang="en-US" sz="1400" b="1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54633" y="50587"/>
            <a:ext cx="7136785" cy="635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、供方财产、危险废弃物出库作业指导书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warehouse 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out operation instructions for waste materials, supplier's property and hazardous waste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3" name="矩形 12"/>
          <p:cNvSpPr/>
          <p:nvPr/>
        </p:nvSpPr>
        <p:spPr>
          <a:xfrm>
            <a:off x="9160534" y="604635"/>
            <a:ext cx="1246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432800" y="224673"/>
            <a:ext cx="2130565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00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198354" y="806656"/>
            <a:ext cx="4010912" cy="25334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/>
            <a:r>
              <a:rPr lang="zh-CN" altLang="en-US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文件编号：</a:t>
            </a:r>
            <a:r>
              <a:rPr lang="en-US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LY-DMK-WLSOP048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07790"/>
              </p:ext>
            </p:extLst>
          </p:nvPr>
        </p:nvGraphicFramePr>
        <p:xfrm>
          <a:off x="381788" y="1059997"/>
          <a:ext cx="10025598" cy="29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933">
                  <a:extLst>
                    <a:ext uri="{9D8B030D-6E8A-4147-A177-3AD203B41FA5}">
                      <a16:colId xmlns:a16="http://schemas.microsoft.com/office/drawing/2014/main" val="329416680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3620498615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1698606128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3968824789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1121461549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1805215812"/>
                    </a:ext>
                  </a:extLst>
                </a:gridCol>
              </a:tblGrid>
              <a:tr h="2757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生效日期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2022-7-19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有效期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至下次变更之前</a:t>
                      </a: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页 码 </a:t>
                      </a:r>
                      <a:endParaRPr lang="en-US" altLang="zh-CN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页，共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页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0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3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188971"/>
              </p:ext>
            </p:extLst>
          </p:nvPr>
        </p:nvGraphicFramePr>
        <p:xfrm>
          <a:off x="132751" y="881898"/>
          <a:ext cx="10392967" cy="59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5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3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2677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176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13073"/>
              </p:ext>
            </p:extLst>
          </p:nvPr>
        </p:nvGraphicFramePr>
        <p:xfrm>
          <a:off x="132751" y="1556957"/>
          <a:ext cx="10399642" cy="535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121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95521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535371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215989" y="5095366"/>
            <a:ext cx="455921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根据各类物料存储量和处置计划，库管员安排出库，办理相应的出库手续，具体操作：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）实物装车前，库管员在场过磅称量签字确认；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）确保地磅在校检期内（图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）称完重后装车，开具出门证（图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）出门证经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流程审批后放行。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2837" y="2106570"/>
            <a:ext cx="363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供方财产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危险废弃物出库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废旧物资出库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94031" y="1616135"/>
            <a:ext cx="7470406" cy="393707"/>
            <a:chOff x="1500555" y="1570918"/>
            <a:chExt cx="7470406" cy="393707"/>
          </a:xfrm>
        </p:grpSpPr>
        <p:sp>
          <p:nvSpPr>
            <p:cNvPr id="76" name="圆角矩形 75"/>
            <p:cNvSpPr/>
            <p:nvPr/>
          </p:nvSpPr>
          <p:spPr>
            <a:xfrm>
              <a:off x="1500555" y="1576194"/>
              <a:ext cx="2900581" cy="3884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危险废弃物出库</a:t>
              </a: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6414023" y="1570918"/>
              <a:ext cx="966610" cy="39307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出门证</a:t>
              </a: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7773489" y="1570918"/>
              <a:ext cx="1197472" cy="39307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81" name="直接箭头连接符 80"/>
            <p:cNvCxnSpPr>
              <a:stCxn id="86" idx="3"/>
              <a:endCxn id="77" idx="1"/>
            </p:cNvCxnSpPr>
            <p:nvPr/>
          </p:nvCxnSpPr>
          <p:spPr>
            <a:xfrm>
              <a:off x="5991803" y="1767456"/>
              <a:ext cx="422220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7398619" y="1769678"/>
              <a:ext cx="374871" cy="455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>
              <a:endCxn id="86" idx="1"/>
            </p:cNvCxnSpPr>
            <p:nvPr/>
          </p:nvCxnSpPr>
          <p:spPr>
            <a:xfrm flipV="1">
              <a:off x="4419122" y="1767456"/>
              <a:ext cx="374869" cy="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圆角矩形 85"/>
            <p:cNvSpPr/>
            <p:nvPr/>
          </p:nvSpPr>
          <p:spPr>
            <a:xfrm>
              <a:off x="4793991" y="1570918"/>
              <a:ext cx="1197812" cy="3930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装车、称重</a:t>
              </a:r>
            </a:p>
            <a:p>
              <a:pPr algn="ctr"/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4434184"/>
              </p:ext>
            </p:extLst>
          </p:nvPr>
        </p:nvGraphicFramePr>
        <p:xfrm>
          <a:off x="132751" y="6183688"/>
          <a:ext cx="10399642" cy="1020677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230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3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叉车秤、磅秤在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有效期内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叉车秤、磅秤电脑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1714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6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文本框 57"/>
          <p:cNvSpPr txBox="1"/>
          <p:nvPr/>
        </p:nvSpPr>
        <p:spPr>
          <a:xfrm>
            <a:off x="5441889" y="2081306"/>
            <a:ext cx="391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供方财产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危险废弃物出库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供方财产出库 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553399" y="5131425"/>
            <a:ext cx="434538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根据采购中心与供应商的回收协议内容（包含：送货捎带回收、供应商与物流公司签约专车回收两种方式），库管员根据不同回收转运方式通知采购业务员回收，同时需开具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中航锂电供方回收物资回执确认单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；开出门证经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流程审批后放行。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53400" y="2538767"/>
            <a:ext cx="4320000" cy="25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215990" y="2561124"/>
            <a:ext cx="4559210" cy="24976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99" y="2698973"/>
            <a:ext cx="2555923" cy="230789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t="22820" r="3518" b="13817"/>
          <a:stretch/>
        </p:blipFill>
        <p:spPr bwMode="auto">
          <a:xfrm rot="10800000" flipH="1" flipV="1">
            <a:off x="260340" y="2688979"/>
            <a:ext cx="1816010" cy="23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椭圆 60"/>
          <p:cNvSpPr/>
          <p:nvPr/>
        </p:nvSpPr>
        <p:spPr>
          <a:xfrm>
            <a:off x="342117" y="2781247"/>
            <a:ext cx="448409" cy="399125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230042" y="2608891"/>
            <a:ext cx="448409" cy="399125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8" y="2589816"/>
            <a:ext cx="3973963" cy="2407057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54633" y="50587"/>
            <a:ext cx="7136785" cy="635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、供方财产、危险废弃物出库作业指导书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warehouse 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out operation instructions for waste materials, supplier's property and hazardous waste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8432800" y="224673"/>
            <a:ext cx="2130565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00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28904"/>
              </p:ext>
            </p:extLst>
          </p:nvPr>
        </p:nvGraphicFramePr>
        <p:xfrm>
          <a:off x="132751" y="836558"/>
          <a:ext cx="10392965" cy="74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4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2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2890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3/5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07339"/>
              </p:ext>
            </p:extLst>
          </p:nvPr>
        </p:nvGraphicFramePr>
        <p:xfrm>
          <a:off x="139426" y="1488310"/>
          <a:ext cx="10392967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47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89491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5190583" y="2503474"/>
            <a:ext cx="498456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回收管理员根据库存情况向环境安全部提出处置申请，环境安全部组织具有回收资质的单位到我公司回收，具体操作：库管员根据处置申请清单，将要处置的危险废弃物分类打包，标识粘贴齐全，库管员对不同物料分别过磅称量签字确认，协调叉车司机装车出厂；   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危废过磅后进入厂区等待环安危险废物转移联单（图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）出具后，方可出厂离开；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危险废弃物转运车辆进厂前库管员跟车过空车地磅，车辆进入厂门、装车过程、出厂门需拍照发环安对接人，装车完后库管员跟车过磅核定称重重量；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4961549"/>
              </p:ext>
            </p:extLst>
          </p:nvPr>
        </p:nvGraphicFramePr>
        <p:xfrm>
          <a:off x="132751" y="6136293"/>
          <a:ext cx="10399642" cy="1111153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危险废物转移联单生成后，等环安通知后，通知危废车辆出厂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危废车辆入厂、装车过程、出厂进行拍照发环安留档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426630" y="2512352"/>
            <a:ext cx="4516732" cy="332923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0" y="2606050"/>
            <a:ext cx="4283441" cy="2980290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>
          <a:xfrm>
            <a:off x="493192" y="2606050"/>
            <a:ext cx="393639" cy="369815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97369" y="1574703"/>
            <a:ext cx="7470406" cy="393708"/>
            <a:chOff x="1500555" y="1570917"/>
            <a:chExt cx="7470406" cy="393708"/>
          </a:xfrm>
        </p:grpSpPr>
        <p:sp>
          <p:nvSpPr>
            <p:cNvPr id="20" name="圆角矩形 19"/>
            <p:cNvSpPr/>
            <p:nvPr/>
          </p:nvSpPr>
          <p:spPr>
            <a:xfrm>
              <a:off x="1500555" y="1576194"/>
              <a:ext cx="2900581" cy="3884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危险废弃物出库</a:t>
              </a: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6414023" y="1570918"/>
              <a:ext cx="966610" cy="39307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出门证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7773489" y="1570918"/>
              <a:ext cx="1197472" cy="39307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23" name="直接箭头连接符 22"/>
            <p:cNvCxnSpPr>
              <a:stCxn id="26" idx="3"/>
              <a:endCxn id="21" idx="1"/>
            </p:cNvCxnSpPr>
            <p:nvPr/>
          </p:nvCxnSpPr>
          <p:spPr>
            <a:xfrm>
              <a:off x="5991803" y="1767456"/>
              <a:ext cx="422220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7398619" y="1769678"/>
              <a:ext cx="374871" cy="455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endCxn id="26" idx="1"/>
            </p:cNvCxnSpPr>
            <p:nvPr/>
          </p:nvCxnSpPr>
          <p:spPr>
            <a:xfrm>
              <a:off x="4419122" y="1767457"/>
              <a:ext cx="37486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圆角矩形 25"/>
            <p:cNvSpPr/>
            <p:nvPr/>
          </p:nvSpPr>
          <p:spPr>
            <a:xfrm>
              <a:off x="4793991" y="1570917"/>
              <a:ext cx="1197812" cy="393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装车、称重</a:t>
              </a:r>
            </a:p>
            <a:p>
              <a:pPr algn="ctr"/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26630" y="2056398"/>
            <a:ext cx="391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供方财产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危险废弃物出库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1-3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危险废弃物出库 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554633" y="50587"/>
            <a:ext cx="7136785" cy="635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、供方财产、危险废弃物出库作业指导书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warehouse 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out operation instructions for waste materials, supplier's property and hazardous waste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432800" y="224673"/>
            <a:ext cx="2130565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00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43327"/>
              </p:ext>
            </p:extLst>
          </p:nvPr>
        </p:nvGraphicFramePr>
        <p:xfrm>
          <a:off x="132751" y="833308"/>
          <a:ext cx="10392965" cy="66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4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2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3247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4/5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83543"/>
              </p:ext>
            </p:extLst>
          </p:nvPr>
        </p:nvGraphicFramePr>
        <p:xfrm>
          <a:off x="139428" y="1536856"/>
          <a:ext cx="10392967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47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89491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360069" y="5139804"/>
            <a:ext cx="45178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将称重物料安排叉车进行装车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3158586"/>
              </p:ext>
            </p:extLst>
          </p:nvPr>
        </p:nvGraphicFramePr>
        <p:xfrm>
          <a:off x="132751" y="6136293"/>
          <a:ext cx="10399642" cy="1111153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作业人员劳保穿戴规范，持证上岗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叉车、护栏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、称量工具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作业车辆正常可用，禁带故障作业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物料称重按材质分类过磅，确保数据准确无误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文本框 57"/>
          <p:cNvSpPr txBox="1"/>
          <p:nvPr/>
        </p:nvSpPr>
        <p:spPr>
          <a:xfrm>
            <a:off x="491282" y="2194925"/>
            <a:ext cx="205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装车、称重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586093" y="5047470"/>
            <a:ext cx="45390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根据出库物料和重量开具出门证，出门证审批流程走完后，通知司机出厂。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6093" y="2593100"/>
            <a:ext cx="4540144" cy="24343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60068" y="2584714"/>
            <a:ext cx="4517876" cy="242340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77" y="2742270"/>
            <a:ext cx="1435919" cy="2160982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65" y="2716396"/>
            <a:ext cx="1373944" cy="21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22" b="29991"/>
          <a:stretch/>
        </p:blipFill>
        <p:spPr>
          <a:xfrm>
            <a:off x="426630" y="2719620"/>
            <a:ext cx="1467314" cy="216545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705926" y="2157426"/>
            <a:ext cx="205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出门证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35" y="2774523"/>
            <a:ext cx="4365603" cy="199267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597369" y="1644980"/>
            <a:ext cx="7470406" cy="393708"/>
            <a:chOff x="1500555" y="1570917"/>
            <a:chExt cx="7470406" cy="393708"/>
          </a:xfrm>
        </p:grpSpPr>
        <p:sp>
          <p:nvSpPr>
            <p:cNvPr id="25" name="圆角矩形 24"/>
            <p:cNvSpPr/>
            <p:nvPr/>
          </p:nvSpPr>
          <p:spPr>
            <a:xfrm>
              <a:off x="1500555" y="1576194"/>
              <a:ext cx="2900581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危险废弃物出库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6414023" y="1570918"/>
              <a:ext cx="966610" cy="3930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出门证</a:t>
              </a: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7773489" y="1570918"/>
              <a:ext cx="1197472" cy="39307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30" name="直接箭头连接符 29"/>
            <p:cNvCxnSpPr>
              <a:stCxn id="33" idx="3"/>
              <a:endCxn id="26" idx="1"/>
            </p:cNvCxnSpPr>
            <p:nvPr/>
          </p:nvCxnSpPr>
          <p:spPr>
            <a:xfrm>
              <a:off x="5991803" y="1767456"/>
              <a:ext cx="422220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7398619" y="1769678"/>
              <a:ext cx="374871" cy="455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endCxn id="33" idx="1"/>
            </p:cNvCxnSpPr>
            <p:nvPr/>
          </p:nvCxnSpPr>
          <p:spPr>
            <a:xfrm>
              <a:off x="4419122" y="1767457"/>
              <a:ext cx="37486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圆角矩形 32"/>
            <p:cNvSpPr/>
            <p:nvPr/>
          </p:nvSpPr>
          <p:spPr>
            <a:xfrm>
              <a:off x="4793991" y="1570917"/>
              <a:ext cx="1197812" cy="3930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装车、称重</a:t>
              </a:r>
            </a:p>
            <a:p>
              <a:pPr algn="ctr"/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554633" y="50587"/>
            <a:ext cx="7136785" cy="635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、供方财产、危险废弃物出库作业指导书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warehouse 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out operation instructions for waste materials, supplier's property and hazardous waste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8432800" y="224673"/>
            <a:ext cx="2130565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00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15692"/>
              </p:ext>
            </p:extLst>
          </p:nvPr>
        </p:nvGraphicFramePr>
        <p:xfrm>
          <a:off x="132751" y="817556"/>
          <a:ext cx="10392965" cy="62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4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2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276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5/5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57954"/>
              </p:ext>
            </p:extLst>
          </p:nvPr>
        </p:nvGraphicFramePr>
        <p:xfrm>
          <a:off x="131118" y="1529207"/>
          <a:ext cx="10392966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47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89490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232136" y="5116022"/>
            <a:ext cx="49845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出库物料重量进行台账登记三方确认签字（三方：配送人员、库管员、回收商）。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233009"/>
              </p:ext>
            </p:extLst>
          </p:nvPr>
        </p:nvGraphicFramePr>
        <p:xfrm>
          <a:off x="132751" y="6136293"/>
          <a:ext cx="10399642" cy="1111153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三方核对物料重量，进行签字确认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文本框 57"/>
          <p:cNvSpPr txBox="1"/>
          <p:nvPr/>
        </p:nvSpPr>
        <p:spPr>
          <a:xfrm>
            <a:off x="491282" y="2194925"/>
            <a:ext cx="205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4-1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账面处理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60068" y="2584714"/>
            <a:ext cx="4517876" cy="242340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99" y="2611391"/>
            <a:ext cx="3961446" cy="230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5500584" y="2563239"/>
            <a:ext cx="4517876" cy="242340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500584" y="2194925"/>
            <a:ext cx="205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4-2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账面处理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500584" y="5140625"/>
            <a:ext cx="47934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各车间根据出库数量通过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制作入库单据，废旧物资管理员制作物料出库单。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5798" y="1863820"/>
            <a:ext cx="2223279" cy="388912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518787" y="1670902"/>
            <a:ext cx="7470406" cy="393708"/>
            <a:chOff x="1500555" y="1570917"/>
            <a:chExt cx="7470406" cy="393708"/>
          </a:xfrm>
        </p:grpSpPr>
        <p:sp>
          <p:nvSpPr>
            <p:cNvPr id="23" name="圆角矩形 22"/>
            <p:cNvSpPr/>
            <p:nvPr/>
          </p:nvSpPr>
          <p:spPr>
            <a:xfrm>
              <a:off x="1500555" y="1576194"/>
              <a:ext cx="2900581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危险废弃物出库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414023" y="1570918"/>
              <a:ext cx="966610" cy="39307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出门证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773489" y="1570918"/>
              <a:ext cx="1197472" cy="39307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27" name="直接箭头连接符 26"/>
            <p:cNvCxnSpPr>
              <a:stCxn id="33" idx="3"/>
              <a:endCxn id="24" idx="1"/>
            </p:cNvCxnSpPr>
            <p:nvPr/>
          </p:nvCxnSpPr>
          <p:spPr>
            <a:xfrm>
              <a:off x="5991803" y="1767456"/>
              <a:ext cx="422220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7398619" y="1769678"/>
              <a:ext cx="374871" cy="455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endCxn id="33" idx="1"/>
            </p:cNvCxnSpPr>
            <p:nvPr/>
          </p:nvCxnSpPr>
          <p:spPr>
            <a:xfrm>
              <a:off x="4419122" y="1767457"/>
              <a:ext cx="37486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圆角矩形 32"/>
            <p:cNvSpPr/>
            <p:nvPr/>
          </p:nvSpPr>
          <p:spPr>
            <a:xfrm>
              <a:off x="4793991" y="1570917"/>
              <a:ext cx="1197812" cy="393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装车、称重</a:t>
              </a:r>
            </a:p>
            <a:p>
              <a:pPr algn="ctr"/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554633" y="50587"/>
            <a:ext cx="7136785" cy="635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、供方财产、危险废弃物出库作业指导书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warehouse 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out operation instructions for waste materials, supplier's property and hazardous waste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8432800" y="224673"/>
            <a:ext cx="2130565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00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7683</TotalTime>
  <Words>1214</Words>
  <Application>Microsoft Office PowerPoint</Application>
  <PresentationFormat>自定义</PresentationFormat>
  <Paragraphs>196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WangXu王旭</dc:creator>
  <cp:lastModifiedBy>PuJingYu蒲晶玉</cp:lastModifiedBy>
  <cp:revision>737</cp:revision>
  <cp:lastPrinted>2021-03-19T05:19:47Z</cp:lastPrinted>
  <dcterms:created xsi:type="dcterms:W3CDTF">2020-01-03T01:56:46Z</dcterms:created>
  <dcterms:modified xsi:type="dcterms:W3CDTF">2022-07-13T03:40:34Z</dcterms:modified>
</cp:coreProperties>
</file>